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65" r:id="rId2"/>
    <p:sldId id="276" r:id="rId3"/>
    <p:sldId id="256" r:id="rId4"/>
    <p:sldId id="257" r:id="rId5"/>
    <p:sldId id="272" r:id="rId6"/>
    <p:sldId id="268" r:id="rId7"/>
    <p:sldId id="259" r:id="rId8"/>
    <p:sldId id="262" r:id="rId9"/>
    <p:sldId id="267" r:id="rId10"/>
    <p:sldId id="277" r:id="rId11"/>
    <p:sldId id="260" r:id="rId12"/>
    <p:sldId id="266" r:id="rId13"/>
    <p:sldId id="274" r:id="rId14"/>
    <p:sldId id="275" r:id="rId15"/>
    <p:sldId id="264" r:id="rId16"/>
    <p:sldId id="271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B42A6EC-7EC5-49D1-9C98-458206173D3D}">
          <p14:sldIdLst>
            <p14:sldId id="265"/>
            <p14:sldId id="276"/>
            <p14:sldId id="256"/>
            <p14:sldId id="257"/>
            <p14:sldId id="272"/>
            <p14:sldId id="268"/>
            <p14:sldId id="259"/>
            <p14:sldId id="262"/>
            <p14:sldId id="267"/>
            <p14:sldId id="277"/>
            <p14:sldId id="260"/>
            <p14:sldId id="266"/>
            <p14:sldId id="274"/>
            <p14:sldId id="275"/>
            <p14:sldId id="264"/>
            <p14:sldId id="271"/>
            <p14:sldId id="273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0;&#1083;&#1080;&#1103;\Desktop\&#1086;&#1073;&#1088;&#1072;&#1097;&#1077;&#1085;&#1080;&#1103;%20&#1075;&#1088;&#1072;&#1078;&#1076;&#1072;&#1085;\&#1086;&#1073;&#1088;&#1072;&#1097;&#1077;&#1085;&#1080;&#1103;%20&#1075;&#1088;&#1072;&#1078;&#1076;&#1072;&#108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сводники!$A$3</c:f>
              <c:strCache>
                <c:ptCount val="1"/>
                <c:pt idx="0">
                  <c:v>количество обращений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numRef>
              <c:f>сводники!$B$2:$E$2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сводники!$B$3:$E$3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19</c:v>
                </c:pt>
                <c:pt idx="3">
                  <c:v>35</c:v>
                </c:pt>
              </c:numCache>
            </c:numRef>
          </c:val>
        </c:ser>
        <c:dLbls/>
        <c:marker val="1"/>
        <c:axId val="62985344"/>
        <c:axId val="62986880"/>
      </c:lineChart>
      <c:catAx>
        <c:axId val="62985344"/>
        <c:scaling>
          <c:orientation val="minMax"/>
        </c:scaling>
        <c:axPos val="b"/>
        <c:numFmt formatCode="General" sourceLinked="1"/>
        <c:tickLblPos val="nextTo"/>
        <c:crossAx val="62986880"/>
        <c:crosses val="autoZero"/>
        <c:auto val="1"/>
        <c:lblAlgn val="ctr"/>
        <c:lblOffset val="100"/>
      </c:catAx>
      <c:valAx>
        <c:axId val="62986880"/>
        <c:scaling>
          <c:orientation val="minMax"/>
        </c:scaling>
        <c:axPos val="l"/>
        <c:majorGridlines/>
        <c:numFmt formatCode="General" sourceLinked="1"/>
        <c:tickLblPos val="nextTo"/>
        <c:crossAx val="62985344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сводники!$AA$93:$AI$93</c:f>
              <c:strCache>
                <c:ptCount val="9"/>
                <c:pt idx="0">
                  <c:v>Президент РФ</c:v>
                </c:pt>
                <c:pt idx="1">
                  <c:v>Губернатор ХМАО - Югры</c:v>
                </c:pt>
                <c:pt idx="2">
                  <c:v>МЗ РФ</c:v>
                </c:pt>
                <c:pt idx="3">
                  <c:v>Директор ДЗ ХМАО - Югры</c:v>
                </c:pt>
                <c:pt idx="4">
                  <c:v>Внештатный стоматологу</c:v>
                </c:pt>
                <c:pt idx="5">
                  <c:v>Департамент социального развития</c:v>
                </c:pt>
                <c:pt idx="6">
                  <c:v>Федеральная служба по надзору в сфере здравоохранения</c:v>
                </c:pt>
                <c:pt idx="7">
                  <c:v>Прокуратура</c:v>
                </c:pt>
                <c:pt idx="8">
                  <c:v>Юграздравнадзор</c:v>
                </c:pt>
              </c:strCache>
            </c:strRef>
          </c:cat>
          <c:val>
            <c:numRef>
              <c:f>сводники!$AA$94:$AI$94</c:f>
              <c:numCache>
                <c:formatCode>General</c:formatCode>
                <c:ptCount val="9"/>
                <c:pt idx="0">
                  <c:v>2</c:v>
                </c:pt>
                <c:pt idx="1">
                  <c:v>9</c:v>
                </c:pt>
                <c:pt idx="2">
                  <c:v>2</c:v>
                </c:pt>
                <c:pt idx="3">
                  <c:v>14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/>
      </c:pie3DChart>
    </c:plotArea>
    <c:legend>
      <c:legendPos val="l"/>
      <c:layout/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8958587934673932E-2"/>
          <c:y val="2.4813215198311304E-2"/>
          <c:w val="0.62173612654149546"/>
          <c:h val="0.63458122708587961"/>
        </c:manualLayout>
      </c:layout>
      <c:pie3DChart>
        <c:varyColors val="1"/>
        <c:ser>
          <c:idx val="0"/>
          <c:order val="0"/>
          <c:tx>
            <c:strRef>
              <c:f>сводники!$A$51</c:f>
              <c:strCache>
                <c:ptCount val="1"/>
                <c:pt idx="0">
                  <c:v>2011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сводники!$B$50:$I$50</c:f>
              <c:strCache>
                <c:ptCount val="8"/>
                <c:pt idx="0">
                  <c:v>отказ в медицинской помощи</c:v>
                </c:pt>
                <c:pt idx="1">
                  <c:v>качественное оказание мед.помощи</c:v>
                </c:pt>
                <c:pt idx="2">
                  <c:v>организация работы МО</c:v>
                </c:pt>
                <c:pt idx="3">
                  <c:v>вопросы льготного з/протезирования</c:v>
                </c:pt>
                <c:pt idx="4">
                  <c:v>лечение Б с-м</c:v>
                </c:pt>
                <c:pt idx="5">
                  <c:v>разъяснение о порядке получения мед.помощи</c:v>
                </c:pt>
                <c:pt idx="6">
                  <c:v>консультация по заболеваниям</c:v>
                </c:pt>
                <c:pt idx="7">
                  <c:v>оказание услуг по зубротезированию в выездных бригадах</c:v>
                </c:pt>
              </c:strCache>
            </c:strRef>
          </c:cat>
          <c:val>
            <c:numRef>
              <c:f>сводники!$B$51:$I$51</c:f>
              <c:numCache>
                <c:formatCode>General</c:formatCode>
                <c:ptCount val="8"/>
                <c:pt idx="0">
                  <c:v>8</c:v>
                </c:pt>
                <c:pt idx="1">
                  <c:v>17</c:v>
                </c:pt>
                <c:pt idx="3">
                  <c:v>34</c:v>
                </c:pt>
                <c:pt idx="4">
                  <c:v>17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1.554044943125237E-2"/>
          <c:y val="0.63004523610374485"/>
          <c:w val="0.96263473350198925"/>
          <c:h val="0.35062331246196177"/>
        </c:manualLayout>
      </c:layout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3842906343739629E-3"/>
          <c:w val="1"/>
          <c:h val="0.56561827214393612"/>
        </c:manualLayout>
      </c:layout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сводники!$Q$50:$V$50</c:f>
              <c:strCache>
                <c:ptCount val="6"/>
                <c:pt idx="0">
                  <c:v>отказ в медицинской помощи</c:v>
                </c:pt>
                <c:pt idx="1">
                  <c:v>доступность медицинской помощи</c:v>
                </c:pt>
                <c:pt idx="2">
                  <c:v>качественное оказание мед.помощи</c:v>
                </c:pt>
                <c:pt idx="3">
                  <c:v>организация работы МО</c:v>
                </c:pt>
                <c:pt idx="4">
                  <c:v>вопросы льготного з/протезирования</c:v>
                </c:pt>
                <c:pt idx="5">
                  <c:v>вопросы этики и деонтологии</c:v>
                </c:pt>
              </c:strCache>
            </c:strRef>
          </c:cat>
          <c:val>
            <c:numRef>
              <c:f>сводники!$Q$51:$V$51</c:f>
              <c:numCache>
                <c:formatCode>General</c:formatCode>
                <c:ptCount val="6"/>
                <c:pt idx="0">
                  <c:v>6</c:v>
                </c:pt>
                <c:pt idx="1">
                  <c:v>13</c:v>
                </c:pt>
                <c:pt idx="2">
                  <c:v>31</c:v>
                </c:pt>
                <c:pt idx="3">
                  <c:v>31</c:v>
                </c:pt>
                <c:pt idx="4">
                  <c:v>6</c:v>
                </c:pt>
                <c:pt idx="5">
                  <c:v>13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6.8537839229984548E-2"/>
          <c:y val="0.54231851222880056"/>
          <c:w val="0.86292432154003151"/>
          <c:h val="0.44323587061755043"/>
        </c:manualLayout>
      </c:layout>
    </c:legend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сводники!$AJ$120:$AT$120</c:f>
              <c:strCache>
                <c:ptCount val="11"/>
                <c:pt idx="0">
                  <c:v>доступность медицинской помощи</c:v>
                </c:pt>
                <c:pt idx="1">
                  <c:v>зубопротезирование (оплата)</c:v>
                </c:pt>
                <c:pt idx="2">
                  <c:v>качество оказания мед.помощи</c:v>
                </c:pt>
                <c:pt idx="3">
                  <c:v>организация работы МО</c:v>
                </c:pt>
                <c:pt idx="4">
                  <c:v>вопросы льготного з/протезирования</c:v>
                </c:pt>
                <c:pt idx="5">
                  <c:v>консультация по заболеваниям</c:v>
                </c:pt>
                <c:pt idx="6">
                  <c:v>вопросы этики и деонтологии</c:v>
                </c:pt>
                <c:pt idx="7">
                  <c:v>ПГГ</c:v>
                </c:pt>
                <c:pt idx="8">
                  <c:v>МТБ</c:v>
                </c:pt>
                <c:pt idx="9">
                  <c:v>Оказание стом.помощи под общим обезболиванием</c:v>
                </c:pt>
                <c:pt idx="10">
                  <c:v>ВМП</c:v>
                </c:pt>
              </c:strCache>
            </c:strRef>
          </c:cat>
          <c:val>
            <c:numRef>
              <c:f>сводники!$AJ$121:$AT$121</c:f>
              <c:numCache>
                <c:formatCode>General</c:formatCode>
                <c:ptCount val="11"/>
                <c:pt idx="0">
                  <c:v>10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.16916032370953632"/>
          <c:y val="0.41158458742953008"/>
          <c:w val="0.66167913385826804"/>
          <c:h val="0.58841541257047059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сводники!$I$71</c:f>
              <c:strCache>
                <c:ptCount val="1"/>
                <c:pt idx="0">
                  <c:v>ДЗ</c:v>
                </c:pt>
              </c:strCache>
            </c:strRef>
          </c:tx>
          <c:dLbls>
            <c:showVal val="1"/>
          </c:dLbls>
          <c:cat>
            <c:numRef>
              <c:f>сводники!$H$72:$H$75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сводники!$I$72:$I$75</c:f>
              <c:numCache>
                <c:formatCode>General</c:formatCode>
                <c:ptCount val="4"/>
                <c:pt idx="0">
                  <c:v>1.7</c:v>
                </c:pt>
                <c:pt idx="1">
                  <c:v>1.3</c:v>
                </c:pt>
                <c:pt idx="2">
                  <c:v>1.1299999999999997</c:v>
                </c:pt>
              </c:numCache>
            </c:numRef>
          </c:val>
        </c:ser>
        <c:ser>
          <c:idx val="1"/>
          <c:order val="1"/>
          <c:tx>
            <c:strRef>
              <c:f>сводники!$J$71</c:f>
              <c:strCache>
                <c:ptCount val="1"/>
                <c:pt idx="0">
                  <c:v>стом.служба ХМАО - Югры</c:v>
                </c:pt>
              </c:strCache>
            </c:strRef>
          </c:tx>
          <c:dLbls>
            <c:showVal val="1"/>
          </c:dLbls>
          <c:cat>
            <c:numRef>
              <c:f>сводники!$H$72:$H$75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сводники!$J$72:$J$75</c:f>
              <c:numCache>
                <c:formatCode>General</c:formatCode>
                <c:ptCount val="4"/>
                <c:pt idx="0">
                  <c:v>-0.88</c:v>
                </c:pt>
                <c:pt idx="1">
                  <c:v>1.7</c:v>
                </c:pt>
                <c:pt idx="2">
                  <c:v>1.9000000000000001</c:v>
                </c:pt>
                <c:pt idx="3">
                  <c:v>1.8</c:v>
                </c:pt>
              </c:numCache>
            </c:numRef>
          </c:val>
        </c:ser>
        <c:dLbls/>
        <c:marker val="1"/>
        <c:axId val="63237504"/>
        <c:axId val="64492672"/>
      </c:lineChart>
      <c:catAx>
        <c:axId val="63237504"/>
        <c:scaling>
          <c:orientation val="minMax"/>
        </c:scaling>
        <c:axPos val="b"/>
        <c:numFmt formatCode="General" sourceLinked="1"/>
        <c:tickLblPos val="nextTo"/>
        <c:crossAx val="64492672"/>
        <c:crosses val="autoZero"/>
        <c:auto val="1"/>
        <c:lblAlgn val="ctr"/>
        <c:lblOffset val="100"/>
      </c:catAx>
      <c:valAx>
        <c:axId val="64492672"/>
        <c:scaling>
          <c:orientation val="minMax"/>
        </c:scaling>
        <c:axPos val="l"/>
        <c:majorGridlines/>
        <c:numFmt formatCode="General" sourceLinked="1"/>
        <c:tickLblPos val="nextTo"/>
        <c:crossAx val="632375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сводники!$A$9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сводники!$B$8:$U$8</c:f>
              <c:strCache>
                <c:ptCount val="20"/>
                <c:pt idx="0">
                  <c:v>Пыть-Ях</c:v>
                </c:pt>
                <c:pt idx="1">
                  <c:v>Лангепас</c:v>
                </c:pt>
                <c:pt idx="2">
                  <c:v>Югорск</c:v>
                </c:pt>
                <c:pt idx="3">
                  <c:v>Когалым</c:v>
                </c:pt>
                <c:pt idx="4">
                  <c:v>Нефтеюганск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Нягань</c:v>
                </c:pt>
                <c:pt idx="8">
                  <c:v>ДСП Н\В</c:v>
                </c:pt>
                <c:pt idx="9">
                  <c:v>Стом.п-ка н/в</c:v>
                </c:pt>
                <c:pt idx="10">
                  <c:v>Кондинский р-н</c:v>
                </c:pt>
                <c:pt idx="11">
                  <c:v>Пионерский</c:v>
                </c:pt>
                <c:pt idx="12">
                  <c:v>Совесткий</c:v>
                </c:pt>
                <c:pt idx="13">
                  <c:v>Сургут 2</c:v>
                </c:pt>
                <c:pt idx="14">
                  <c:v>Сургут 1</c:v>
                </c:pt>
                <c:pt idx="15">
                  <c:v>Сургутский р-н</c:v>
                </c:pt>
                <c:pt idx="16">
                  <c:v>Березовский р-н</c:v>
                </c:pt>
                <c:pt idx="17">
                  <c:v>Октябрьский р-н</c:v>
                </c:pt>
                <c:pt idx="18">
                  <c:v>Покачи</c:v>
                </c:pt>
                <c:pt idx="19">
                  <c:v>Нефтеюганский район</c:v>
                </c:pt>
              </c:strCache>
            </c:strRef>
          </c:cat>
          <c:val>
            <c:numRef>
              <c:f>сводники!$B$9:$U$9</c:f>
              <c:numCache>
                <c:formatCode>General</c:formatCode>
                <c:ptCount val="20"/>
                <c:pt idx="1">
                  <c:v>1</c:v>
                </c:pt>
                <c:pt idx="4">
                  <c:v>1</c:v>
                </c:pt>
                <c:pt idx="5">
                  <c:v>1</c:v>
                </c:pt>
                <c:pt idx="10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сводники!$A$10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сводники!$B$8:$U$8</c:f>
              <c:strCache>
                <c:ptCount val="20"/>
                <c:pt idx="0">
                  <c:v>Пыть-Ях</c:v>
                </c:pt>
                <c:pt idx="1">
                  <c:v>Лангепас</c:v>
                </c:pt>
                <c:pt idx="2">
                  <c:v>Югорск</c:v>
                </c:pt>
                <c:pt idx="3">
                  <c:v>Когалым</c:v>
                </c:pt>
                <c:pt idx="4">
                  <c:v>Нефтеюганск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Нягань</c:v>
                </c:pt>
                <c:pt idx="8">
                  <c:v>ДСП Н\В</c:v>
                </c:pt>
                <c:pt idx="9">
                  <c:v>Стом.п-ка н/в</c:v>
                </c:pt>
                <c:pt idx="10">
                  <c:v>Кондинский р-н</c:v>
                </c:pt>
                <c:pt idx="11">
                  <c:v>Пионерский</c:v>
                </c:pt>
                <c:pt idx="12">
                  <c:v>Совесткий</c:v>
                </c:pt>
                <c:pt idx="13">
                  <c:v>Сургут 2</c:v>
                </c:pt>
                <c:pt idx="14">
                  <c:v>Сургут 1</c:v>
                </c:pt>
                <c:pt idx="15">
                  <c:v>Сургутский р-н</c:v>
                </c:pt>
                <c:pt idx="16">
                  <c:v>Березовский р-н</c:v>
                </c:pt>
                <c:pt idx="17">
                  <c:v>Октябрьский р-н</c:v>
                </c:pt>
                <c:pt idx="18">
                  <c:v>Покачи</c:v>
                </c:pt>
                <c:pt idx="19">
                  <c:v>Нефтеюганский район</c:v>
                </c:pt>
              </c:strCache>
            </c:strRef>
          </c:cat>
          <c:val>
            <c:numRef>
              <c:f>сводники!$B$10:$U$10</c:f>
              <c:numCache>
                <c:formatCode>General</c:formatCode>
                <c:ptCount val="20"/>
                <c:pt idx="2">
                  <c:v>1</c:v>
                </c:pt>
                <c:pt idx="6">
                  <c:v>1</c:v>
                </c:pt>
                <c:pt idx="7">
                  <c:v>1</c:v>
                </c:pt>
                <c:pt idx="12">
                  <c:v>3</c:v>
                </c:pt>
                <c:pt idx="14">
                  <c:v>2</c:v>
                </c:pt>
              </c:numCache>
            </c:numRef>
          </c:val>
        </c:ser>
        <c:ser>
          <c:idx val="2"/>
          <c:order val="2"/>
          <c:tx>
            <c:strRef>
              <c:f>сводники!$A$11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сводники!$B$8:$U$8</c:f>
              <c:strCache>
                <c:ptCount val="20"/>
                <c:pt idx="0">
                  <c:v>Пыть-Ях</c:v>
                </c:pt>
                <c:pt idx="1">
                  <c:v>Лангепас</c:v>
                </c:pt>
                <c:pt idx="2">
                  <c:v>Югорск</c:v>
                </c:pt>
                <c:pt idx="3">
                  <c:v>Когалым</c:v>
                </c:pt>
                <c:pt idx="4">
                  <c:v>Нефтеюганск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Нягань</c:v>
                </c:pt>
                <c:pt idx="8">
                  <c:v>ДСП Н\В</c:v>
                </c:pt>
                <c:pt idx="9">
                  <c:v>Стом.п-ка н/в</c:v>
                </c:pt>
                <c:pt idx="10">
                  <c:v>Кондинский р-н</c:v>
                </c:pt>
                <c:pt idx="11">
                  <c:v>Пионерский</c:v>
                </c:pt>
                <c:pt idx="12">
                  <c:v>Совесткий</c:v>
                </c:pt>
                <c:pt idx="13">
                  <c:v>Сургут 2</c:v>
                </c:pt>
                <c:pt idx="14">
                  <c:v>Сургут 1</c:v>
                </c:pt>
                <c:pt idx="15">
                  <c:v>Сургутский р-н</c:v>
                </c:pt>
                <c:pt idx="16">
                  <c:v>Березовский р-н</c:v>
                </c:pt>
                <c:pt idx="17">
                  <c:v>Октябрьский р-н</c:v>
                </c:pt>
                <c:pt idx="18">
                  <c:v>Покачи</c:v>
                </c:pt>
                <c:pt idx="19">
                  <c:v>Нефтеюганский район</c:v>
                </c:pt>
              </c:strCache>
            </c:strRef>
          </c:cat>
          <c:val>
            <c:numRef>
              <c:f>сводники!$B$11:$U$11</c:f>
              <c:numCache>
                <c:formatCode>General</c:formatCode>
                <c:ptCount val="20"/>
                <c:pt idx="0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</c:ser>
        <c:ser>
          <c:idx val="3"/>
          <c:order val="3"/>
          <c:tx>
            <c:strRef>
              <c:f>сводники!$A$12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сводники!$B$8:$U$8</c:f>
              <c:strCache>
                <c:ptCount val="20"/>
                <c:pt idx="0">
                  <c:v>Пыть-Ях</c:v>
                </c:pt>
                <c:pt idx="1">
                  <c:v>Лангепас</c:v>
                </c:pt>
                <c:pt idx="2">
                  <c:v>Югорск</c:v>
                </c:pt>
                <c:pt idx="3">
                  <c:v>Когалым</c:v>
                </c:pt>
                <c:pt idx="4">
                  <c:v>Нефтеюганск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Нягань</c:v>
                </c:pt>
                <c:pt idx="8">
                  <c:v>ДСП Н\В</c:v>
                </c:pt>
                <c:pt idx="9">
                  <c:v>Стом.п-ка н/в</c:v>
                </c:pt>
                <c:pt idx="10">
                  <c:v>Кондинский р-н</c:v>
                </c:pt>
                <c:pt idx="11">
                  <c:v>Пионерский</c:v>
                </c:pt>
                <c:pt idx="12">
                  <c:v>Совесткий</c:v>
                </c:pt>
                <c:pt idx="13">
                  <c:v>Сургут 2</c:v>
                </c:pt>
                <c:pt idx="14">
                  <c:v>Сургут 1</c:v>
                </c:pt>
                <c:pt idx="15">
                  <c:v>Сургутский р-н</c:v>
                </c:pt>
                <c:pt idx="16">
                  <c:v>Березовский р-н</c:v>
                </c:pt>
                <c:pt idx="17">
                  <c:v>Октябрьский р-н</c:v>
                </c:pt>
                <c:pt idx="18">
                  <c:v>Покачи</c:v>
                </c:pt>
                <c:pt idx="19">
                  <c:v>Нефтеюганский район</c:v>
                </c:pt>
              </c:strCache>
            </c:strRef>
          </c:cat>
          <c:val>
            <c:numRef>
              <c:f>сводники!$B$12:$U$12</c:f>
              <c:numCache>
                <c:formatCode>General</c:formatCode>
                <c:ptCount val="2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/>
        <c:shape val="cylinder"/>
        <c:axId val="64538496"/>
        <c:axId val="64540032"/>
        <c:axId val="0"/>
      </c:bar3DChart>
      <c:catAx>
        <c:axId val="64538496"/>
        <c:scaling>
          <c:orientation val="minMax"/>
        </c:scaling>
        <c:axPos val="b"/>
        <c:tickLblPos val="nextTo"/>
        <c:crossAx val="64540032"/>
        <c:crosses val="autoZero"/>
        <c:auto val="1"/>
        <c:lblAlgn val="ctr"/>
        <c:lblOffset val="100"/>
      </c:catAx>
      <c:valAx>
        <c:axId val="64540032"/>
        <c:scaling>
          <c:orientation val="minMax"/>
        </c:scaling>
        <c:axPos val="l"/>
        <c:majorGridlines/>
        <c:numFmt formatCode="General" sourceLinked="1"/>
        <c:tickLblPos val="nextTo"/>
        <c:crossAx val="645384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сводники!$A$42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сводники!$B$41:$U$41</c:f>
              <c:strCache>
                <c:ptCount val="20"/>
                <c:pt idx="0">
                  <c:v>Нефтеюганск</c:v>
                </c:pt>
                <c:pt idx="1">
                  <c:v>Нижневартовск</c:v>
                </c:pt>
                <c:pt idx="2">
                  <c:v>Сургут </c:v>
                </c:pt>
                <c:pt idx="3">
                  <c:v>Нягань</c:v>
                </c:pt>
                <c:pt idx="4">
                  <c:v>Когалым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Лангепас</c:v>
                </c:pt>
                <c:pt idx="8">
                  <c:v>Пыть-Ях</c:v>
                </c:pt>
                <c:pt idx="9">
                  <c:v>Югорск</c:v>
                </c:pt>
                <c:pt idx="10">
                  <c:v>Сургутский р-н</c:v>
                </c:pt>
                <c:pt idx="11">
                  <c:v>Кондинский р-н</c:v>
                </c:pt>
                <c:pt idx="12">
                  <c:v>Совесткий район</c:v>
                </c:pt>
                <c:pt idx="13">
                  <c:v>Октябрьский р-н</c:v>
                </c:pt>
                <c:pt idx="14">
                  <c:v>Покачи</c:v>
                </c:pt>
                <c:pt idx="15">
                  <c:v>Березовский р-н</c:v>
                </c:pt>
                <c:pt idx="16">
                  <c:v>Нефтеюганский р-н</c:v>
                </c:pt>
                <c:pt idx="17">
                  <c:v>Белоярский</c:v>
                </c:pt>
                <c:pt idx="18">
                  <c:v>Нижневартовский район</c:v>
                </c:pt>
                <c:pt idx="19">
                  <c:v>ХМАО-Югры</c:v>
                </c:pt>
              </c:strCache>
            </c:strRef>
          </c:cat>
          <c:val>
            <c:numRef>
              <c:f>сводники!$B$42:$U$42</c:f>
              <c:numCache>
                <c:formatCode>General</c:formatCode>
                <c:ptCount val="20"/>
                <c:pt idx="0">
                  <c:v>8.0000000000000016E-2</c:v>
                </c:pt>
                <c:pt idx="2">
                  <c:v>3.0000000000000002E-2</c:v>
                </c:pt>
                <c:pt idx="4">
                  <c:v>0.17</c:v>
                </c:pt>
                <c:pt idx="5">
                  <c:v>0.21000000000000002</c:v>
                </c:pt>
                <c:pt idx="7">
                  <c:v>0.23</c:v>
                </c:pt>
                <c:pt idx="8">
                  <c:v>0.24000000000000002</c:v>
                </c:pt>
                <c:pt idx="9">
                  <c:v>0.30000000000000004</c:v>
                </c:pt>
                <c:pt idx="10">
                  <c:v>8.0000000000000016E-2</c:v>
                </c:pt>
                <c:pt idx="19">
                  <c:v>4.0000000000000008E-2</c:v>
                </c:pt>
              </c:numCache>
            </c:numRef>
          </c:val>
        </c:ser>
        <c:ser>
          <c:idx val="1"/>
          <c:order val="1"/>
          <c:tx>
            <c:strRef>
              <c:f>сводники!$A$43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сводники!$B$41:$U$41</c:f>
              <c:strCache>
                <c:ptCount val="20"/>
                <c:pt idx="0">
                  <c:v>Нефтеюганск</c:v>
                </c:pt>
                <c:pt idx="1">
                  <c:v>Нижневартовск</c:v>
                </c:pt>
                <c:pt idx="2">
                  <c:v>Сургут </c:v>
                </c:pt>
                <c:pt idx="3">
                  <c:v>Нягань</c:v>
                </c:pt>
                <c:pt idx="4">
                  <c:v>Когалым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Лангепас</c:v>
                </c:pt>
                <c:pt idx="8">
                  <c:v>Пыть-Ях</c:v>
                </c:pt>
                <c:pt idx="9">
                  <c:v>Югорск</c:v>
                </c:pt>
                <c:pt idx="10">
                  <c:v>Сургутский р-н</c:v>
                </c:pt>
                <c:pt idx="11">
                  <c:v>Кондинский р-н</c:v>
                </c:pt>
                <c:pt idx="12">
                  <c:v>Совесткий район</c:v>
                </c:pt>
                <c:pt idx="13">
                  <c:v>Октябрьский р-н</c:v>
                </c:pt>
                <c:pt idx="14">
                  <c:v>Покачи</c:v>
                </c:pt>
                <c:pt idx="15">
                  <c:v>Березовский р-н</c:v>
                </c:pt>
                <c:pt idx="16">
                  <c:v>Нефтеюганский р-н</c:v>
                </c:pt>
                <c:pt idx="17">
                  <c:v>Белоярский</c:v>
                </c:pt>
                <c:pt idx="18">
                  <c:v>Нижневартовский район</c:v>
                </c:pt>
                <c:pt idx="19">
                  <c:v>ХМАО-Югры</c:v>
                </c:pt>
              </c:strCache>
            </c:strRef>
          </c:cat>
          <c:val>
            <c:numRef>
              <c:f>сводники!$B$43:$U$43</c:f>
              <c:numCache>
                <c:formatCode>General</c:formatCode>
                <c:ptCount val="20"/>
                <c:pt idx="2">
                  <c:v>6.0000000000000005E-2</c:v>
                </c:pt>
                <c:pt idx="3">
                  <c:v>0.17</c:v>
                </c:pt>
                <c:pt idx="6">
                  <c:v>0.23</c:v>
                </c:pt>
                <c:pt idx="11">
                  <c:v>0.58000000000000007</c:v>
                </c:pt>
                <c:pt idx="12">
                  <c:v>0.42000000000000004</c:v>
                </c:pt>
                <c:pt idx="19">
                  <c:v>6.0000000000000005E-2</c:v>
                </c:pt>
              </c:numCache>
            </c:numRef>
          </c:val>
        </c:ser>
        <c:ser>
          <c:idx val="2"/>
          <c:order val="2"/>
          <c:tx>
            <c:strRef>
              <c:f>сводники!$A$44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сводники!$B$41:$U$41</c:f>
              <c:strCache>
                <c:ptCount val="20"/>
                <c:pt idx="0">
                  <c:v>Нефтеюганск</c:v>
                </c:pt>
                <c:pt idx="1">
                  <c:v>Нижневартовск</c:v>
                </c:pt>
                <c:pt idx="2">
                  <c:v>Сургут </c:v>
                </c:pt>
                <c:pt idx="3">
                  <c:v>Нягань</c:v>
                </c:pt>
                <c:pt idx="4">
                  <c:v>Когалым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Лангепас</c:v>
                </c:pt>
                <c:pt idx="8">
                  <c:v>Пыть-Ях</c:v>
                </c:pt>
                <c:pt idx="9">
                  <c:v>Югорск</c:v>
                </c:pt>
                <c:pt idx="10">
                  <c:v>Сургутский р-н</c:v>
                </c:pt>
                <c:pt idx="11">
                  <c:v>Кондинский р-н</c:v>
                </c:pt>
                <c:pt idx="12">
                  <c:v>Совесткий район</c:v>
                </c:pt>
                <c:pt idx="13">
                  <c:v>Октябрьский р-н</c:v>
                </c:pt>
                <c:pt idx="14">
                  <c:v>Покачи</c:v>
                </c:pt>
                <c:pt idx="15">
                  <c:v>Березовский р-н</c:v>
                </c:pt>
                <c:pt idx="16">
                  <c:v>Нефтеюганский р-н</c:v>
                </c:pt>
                <c:pt idx="17">
                  <c:v>Белоярский</c:v>
                </c:pt>
                <c:pt idx="18">
                  <c:v>Нижневартовский район</c:v>
                </c:pt>
                <c:pt idx="19">
                  <c:v>ХМАО-Югры</c:v>
                </c:pt>
              </c:strCache>
            </c:strRef>
          </c:cat>
          <c:val>
            <c:numRef>
              <c:f>сводники!$B$44:$U$44</c:f>
              <c:numCache>
                <c:formatCode>General</c:formatCode>
                <c:ptCount val="20"/>
                <c:pt idx="1">
                  <c:v>0.12000000000000001</c:v>
                </c:pt>
                <c:pt idx="2">
                  <c:v>0.13</c:v>
                </c:pt>
                <c:pt idx="3">
                  <c:v>0.17</c:v>
                </c:pt>
                <c:pt idx="5">
                  <c:v>0.21000000000000002</c:v>
                </c:pt>
                <c:pt idx="6">
                  <c:v>0.23</c:v>
                </c:pt>
                <c:pt idx="10">
                  <c:v>0.24000000000000002</c:v>
                </c:pt>
                <c:pt idx="11">
                  <c:v>0.58000000000000007</c:v>
                </c:pt>
                <c:pt idx="12">
                  <c:v>0.62000000000000011</c:v>
                </c:pt>
                <c:pt idx="19">
                  <c:v>0.12000000000000001</c:v>
                </c:pt>
              </c:numCache>
            </c:numRef>
          </c:val>
        </c:ser>
        <c:ser>
          <c:idx val="3"/>
          <c:order val="3"/>
          <c:tx>
            <c:strRef>
              <c:f>сводники!$A$45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сводники!$B$41:$U$41</c:f>
              <c:strCache>
                <c:ptCount val="20"/>
                <c:pt idx="0">
                  <c:v>Нефтеюганск</c:v>
                </c:pt>
                <c:pt idx="1">
                  <c:v>Нижневартовск</c:v>
                </c:pt>
                <c:pt idx="2">
                  <c:v>Сургут </c:v>
                </c:pt>
                <c:pt idx="3">
                  <c:v>Нягань</c:v>
                </c:pt>
                <c:pt idx="4">
                  <c:v>Когалым</c:v>
                </c:pt>
                <c:pt idx="5">
                  <c:v>Радужный</c:v>
                </c:pt>
                <c:pt idx="6">
                  <c:v>Урай</c:v>
                </c:pt>
                <c:pt idx="7">
                  <c:v>Лангепас</c:v>
                </c:pt>
                <c:pt idx="8">
                  <c:v>Пыть-Ях</c:v>
                </c:pt>
                <c:pt idx="9">
                  <c:v>Югорск</c:v>
                </c:pt>
                <c:pt idx="10">
                  <c:v>Сургутский р-н</c:v>
                </c:pt>
                <c:pt idx="11">
                  <c:v>Кондинский р-н</c:v>
                </c:pt>
                <c:pt idx="12">
                  <c:v>Совесткий район</c:v>
                </c:pt>
                <c:pt idx="13">
                  <c:v>Октябрьский р-н</c:v>
                </c:pt>
                <c:pt idx="14">
                  <c:v>Покачи</c:v>
                </c:pt>
                <c:pt idx="15">
                  <c:v>Березовский р-н</c:v>
                </c:pt>
                <c:pt idx="16">
                  <c:v>Нефтеюганский р-н</c:v>
                </c:pt>
                <c:pt idx="17">
                  <c:v>Белоярский</c:v>
                </c:pt>
                <c:pt idx="18">
                  <c:v>Нижневартовский район</c:v>
                </c:pt>
                <c:pt idx="19">
                  <c:v>ХМАО-Югры</c:v>
                </c:pt>
              </c:strCache>
            </c:strRef>
          </c:cat>
          <c:val>
            <c:numRef>
              <c:f>сводники!$B$45:$U$45</c:f>
              <c:numCache>
                <c:formatCode>General</c:formatCode>
                <c:ptCount val="20"/>
                <c:pt idx="0">
                  <c:v>8.0000000000000016E-2</c:v>
                </c:pt>
                <c:pt idx="1">
                  <c:v>0.15000000000000002</c:v>
                </c:pt>
                <c:pt idx="2">
                  <c:v>0.18000000000000002</c:v>
                </c:pt>
                <c:pt idx="3">
                  <c:v>0.36000000000000004</c:v>
                </c:pt>
                <c:pt idx="4">
                  <c:v>0.17</c:v>
                </c:pt>
                <c:pt idx="5">
                  <c:v>0.46</c:v>
                </c:pt>
                <c:pt idx="6">
                  <c:v>0.5</c:v>
                </c:pt>
                <c:pt idx="7">
                  <c:v>0.23</c:v>
                </c:pt>
                <c:pt idx="8">
                  <c:v>0.5</c:v>
                </c:pt>
                <c:pt idx="9">
                  <c:v>0.56999999999999995</c:v>
                </c:pt>
                <c:pt idx="10">
                  <c:v>0.25</c:v>
                </c:pt>
                <c:pt idx="11">
                  <c:v>0.30000000000000004</c:v>
                </c:pt>
                <c:pt idx="12">
                  <c:v>0.42000000000000004</c:v>
                </c:pt>
                <c:pt idx="13">
                  <c:v>0.32000000000000006</c:v>
                </c:pt>
                <c:pt idx="14">
                  <c:v>0.58000000000000007</c:v>
                </c:pt>
                <c:pt idx="15">
                  <c:v>0.81</c:v>
                </c:pt>
                <c:pt idx="16">
                  <c:v>0.23</c:v>
                </c:pt>
                <c:pt idx="19">
                  <c:v>0.22</c:v>
                </c:pt>
              </c:numCache>
            </c:numRef>
          </c:val>
        </c:ser>
        <c:dLbls/>
        <c:shape val="cylinder"/>
        <c:axId val="47064192"/>
        <c:axId val="47065728"/>
        <c:axId val="0"/>
      </c:bar3DChart>
      <c:catAx>
        <c:axId val="47064192"/>
        <c:scaling>
          <c:orientation val="minMax"/>
        </c:scaling>
        <c:axPos val="b"/>
        <c:tickLblPos val="nextTo"/>
        <c:crossAx val="47065728"/>
        <c:crosses val="autoZero"/>
        <c:auto val="1"/>
        <c:lblAlgn val="ctr"/>
        <c:lblOffset val="100"/>
      </c:catAx>
      <c:valAx>
        <c:axId val="47065728"/>
        <c:scaling>
          <c:orientation val="minMax"/>
        </c:scaling>
        <c:axPos val="l"/>
        <c:majorGridlines/>
        <c:numFmt formatCode="General" sourceLinked="1"/>
        <c:tickLblPos val="nextTo"/>
        <c:crossAx val="4706419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сводники!$B$37</c:f>
              <c:strCache>
                <c:ptCount val="1"/>
                <c:pt idx="0">
                  <c:v>всего</c:v>
                </c:pt>
              </c:strCache>
            </c:strRef>
          </c:tx>
          <c:dLbls>
            <c:showVal val="1"/>
          </c:dLbls>
          <c:cat>
            <c:numRef>
              <c:f>сводники!$A$38:$A$40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сводники!$B$38:$B$40</c:f>
              <c:numCache>
                <c:formatCode>General</c:formatCode>
                <c:ptCount val="3"/>
                <c:pt idx="0">
                  <c:v>1100</c:v>
                </c:pt>
                <c:pt idx="1">
                  <c:v>1433</c:v>
                </c:pt>
                <c:pt idx="2">
                  <c:v>1624</c:v>
                </c:pt>
              </c:numCache>
            </c:numRef>
          </c:val>
        </c:ser>
        <c:ser>
          <c:idx val="1"/>
          <c:order val="1"/>
          <c:tx>
            <c:strRef>
              <c:f>сводники!$C$37</c:f>
              <c:strCache>
                <c:ptCount val="1"/>
                <c:pt idx="0">
                  <c:v>обоснован </c:v>
                </c:pt>
              </c:strCache>
            </c:strRef>
          </c:tx>
          <c:dLbls>
            <c:showVal val="1"/>
          </c:dLbls>
          <c:cat>
            <c:numRef>
              <c:f>сводники!$A$38:$A$40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сводники!$C$38:$C$40</c:f>
              <c:numCache>
                <c:formatCode>General</c:formatCode>
                <c:ptCount val="3"/>
                <c:pt idx="0">
                  <c:v>305</c:v>
                </c:pt>
                <c:pt idx="1">
                  <c:v>185</c:v>
                </c:pt>
                <c:pt idx="2">
                  <c:v>201</c:v>
                </c:pt>
              </c:numCache>
            </c:numRef>
          </c:val>
        </c:ser>
        <c:dLbls/>
        <c:shape val="box"/>
        <c:axId val="66497152"/>
        <c:axId val="66503040"/>
        <c:axId val="0"/>
      </c:bar3DChart>
      <c:catAx>
        <c:axId val="66497152"/>
        <c:scaling>
          <c:orientation val="minMax"/>
        </c:scaling>
        <c:axPos val="b"/>
        <c:numFmt formatCode="General" sourceLinked="1"/>
        <c:tickLblPos val="nextTo"/>
        <c:crossAx val="66503040"/>
        <c:crosses val="autoZero"/>
        <c:auto val="1"/>
        <c:lblAlgn val="ctr"/>
        <c:lblOffset val="100"/>
      </c:catAx>
      <c:valAx>
        <c:axId val="66503040"/>
        <c:scaling>
          <c:orientation val="minMax"/>
        </c:scaling>
        <c:axPos val="l"/>
        <c:majorGridlines/>
        <c:numFmt formatCode="General" sourceLinked="1"/>
        <c:tickLblPos val="nextTo"/>
        <c:crossAx val="664971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464278394965783E-2"/>
          <c:y val="3.137222618386757E-2"/>
          <c:w val="0.8704847012744229"/>
          <c:h val="0.73654133899657048"/>
        </c:manualLayout>
      </c:layout>
      <c:bar3DChart>
        <c:barDir val="col"/>
        <c:grouping val="clustered"/>
        <c:ser>
          <c:idx val="0"/>
          <c:order val="0"/>
          <c:tx>
            <c:strRef>
              <c:f>сводники!$B$79</c:f>
              <c:strCache>
                <c:ptCount val="1"/>
                <c:pt idx="0">
                  <c:v>всего</c:v>
                </c:pt>
              </c:strCache>
            </c:strRef>
          </c:tx>
          <c:dLbls>
            <c:showVal val="1"/>
          </c:dLbls>
          <c:cat>
            <c:numRef>
              <c:f>сводники!$A$80:$A$83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сводники!$B$80:$B$83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19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сводники!$C$79</c:f>
              <c:strCache>
                <c:ptCount val="1"/>
                <c:pt idx="0">
                  <c:v>обоснованно</c:v>
                </c:pt>
              </c:strCache>
            </c:strRef>
          </c:tx>
          <c:dLbls>
            <c:dLbl>
              <c:idx val="0"/>
              <c:layout>
                <c:manualLayout>
                  <c:x val="3.2353870282518543E-2"/>
                  <c:y val="2.8256852564865612E-3"/>
                </c:manualLayout>
              </c:layout>
              <c:showVal val="1"/>
            </c:dLbl>
            <c:dLbl>
              <c:idx val="1"/>
              <c:layout>
                <c:manualLayout>
                  <c:x val="3.235387028251854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060174956390609E-2"/>
                  <c:y val="-2.8256852564865612E-3"/>
                </c:manualLayout>
              </c:layout>
              <c:showVal val="1"/>
            </c:dLbl>
            <c:dLbl>
              <c:idx val="3"/>
              <c:layout>
                <c:manualLayout>
                  <c:x val="2.0588826543420993E-2"/>
                  <c:y val="-1.1302741025946243E-2"/>
                </c:manualLayout>
              </c:layout>
              <c:showVal val="1"/>
            </c:dLbl>
            <c:showVal val="1"/>
          </c:dLbls>
          <c:cat>
            <c:numRef>
              <c:f>сводники!$A$80:$A$83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сводники!$C$80:$C$83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20</c:v>
                </c:pt>
              </c:numCache>
            </c:numRef>
          </c:val>
        </c:ser>
        <c:dLbls/>
        <c:shape val="box"/>
        <c:axId val="73823744"/>
        <c:axId val="73825280"/>
        <c:axId val="0"/>
      </c:bar3DChart>
      <c:catAx>
        <c:axId val="73823744"/>
        <c:scaling>
          <c:orientation val="minMax"/>
        </c:scaling>
        <c:axPos val="b"/>
        <c:numFmt formatCode="General" sourceLinked="1"/>
        <c:tickLblPos val="nextTo"/>
        <c:crossAx val="73825280"/>
        <c:crosses val="autoZero"/>
        <c:auto val="1"/>
        <c:lblAlgn val="ctr"/>
        <c:lblOffset val="100"/>
      </c:catAx>
      <c:valAx>
        <c:axId val="73825280"/>
        <c:scaling>
          <c:orientation val="minMax"/>
        </c:scaling>
        <c:axPos val="l"/>
        <c:majorGridlines/>
        <c:numFmt formatCode="General" sourceLinked="1"/>
        <c:tickLblPos val="nextTo"/>
        <c:crossAx val="738237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9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40" baseline="0"/>
            </a:pPr>
            <a:endParaRPr lang="ru-RU"/>
          </a:p>
        </c:txPr>
      </c:legendEntry>
      <c:layout>
        <c:manualLayout>
          <c:xMode val="edge"/>
          <c:yMode val="edge"/>
          <c:x val="0.25299515765107955"/>
          <c:y val="0.85565576478728933"/>
          <c:w val="0.43742791177044249"/>
          <c:h val="0.12739012367379132"/>
        </c:manualLayout>
      </c:layout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1988407699037624E-2"/>
          <c:y val="6.0659813356663754E-2"/>
          <c:w val="0.56834492563429573"/>
          <c:h val="0.8326195683872849"/>
        </c:manualLayout>
      </c:layout>
      <c:lineChart>
        <c:grouping val="standard"/>
        <c:ser>
          <c:idx val="0"/>
          <c:order val="0"/>
          <c:tx>
            <c:strRef>
              <c:f>сводники!$H$79</c:f>
              <c:strCache>
                <c:ptCount val="1"/>
                <c:pt idx="0">
                  <c:v>Здравоохранение ХМАО - Югры</c:v>
                </c:pt>
              </c:strCache>
            </c:strRef>
          </c:tx>
          <c:dLbls>
            <c:dLbl>
              <c:idx val="0"/>
              <c:layout>
                <c:manualLayout>
                  <c:x val="-6.1111111111111123E-2"/>
                  <c:y val="6.9444444444444489E-2"/>
                </c:manualLayout>
              </c:layout>
              <c:showVal val="1"/>
            </c:dLbl>
            <c:dLbl>
              <c:idx val="1"/>
              <c:layout>
                <c:manualLayout>
                  <c:x val="-4.4444444444444481E-2"/>
                  <c:y val="-4.6296296296296328E-2"/>
                </c:manualLayout>
              </c:layout>
              <c:showVal val="1"/>
            </c:dLbl>
            <c:showVal val="1"/>
          </c:dLbls>
          <c:cat>
            <c:numRef>
              <c:f>сводники!$G$80:$G$83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сводники!$H$80:$H$83</c:f>
              <c:numCache>
                <c:formatCode>General</c:formatCode>
                <c:ptCount val="4"/>
                <c:pt idx="0">
                  <c:v>27.73</c:v>
                </c:pt>
                <c:pt idx="1">
                  <c:v>12.9</c:v>
                </c:pt>
                <c:pt idx="2">
                  <c:v>12.38</c:v>
                </c:pt>
              </c:numCache>
            </c:numRef>
          </c:val>
        </c:ser>
        <c:ser>
          <c:idx val="1"/>
          <c:order val="1"/>
          <c:tx>
            <c:strRef>
              <c:f>сводники!$I$79</c:f>
              <c:strCache>
                <c:ptCount val="1"/>
                <c:pt idx="0">
                  <c:v>Стоматологическая служба</c:v>
                </c:pt>
              </c:strCache>
            </c:strRef>
          </c:tx>
          <c:dLbls>
            <c:showVal val="1"/>
          </c:dLbls>
          <c:cat>
            <c:numRef>
              <c:f>сводники!$G$80:$G$83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сводники!$I$80:$I$83</c:f>
              <c:numCache>
                <c:formatCode>General</c:formatCode>
                <c:ptCount val="4"/>
                <c:pt idx="0">
                  <c:v>28.57</c:v>
                </c:pt>
                <c:pt idx="1">
                  <c:v>10</c:v>
                </c:pt>
                <c:pt idx="2">
                  <c:v>21</c:v>
                </c:pt>
                <c:pt idx="3">
                  <c:v>57</c:v>
                </c:pt>
              </c:numCache>
            </c:numRef>
          </c:val>
        </c:ser>
        <c:dLbls/>
        <c:marker val="1"/>
        <c:axId val="73854336"/>
        <c:axId val="73880704"/>
      </c:lineChart>
      <c:catAx>
        <c:axId val="73854336"/>
        <c:scaling>
          <c:orientation val="minMax"/>
        </c:scaling>
        <c:axPos val="b"/>
        <c:numFmt formatCode="General" sourceLinked="1"/>
        <c:tickLblPos val="nextTo"/>
        <c:crossAx val="73880704"/>
        <c:crosses val="autoZero"/>
        <c:auto val="1"/>
        <c:lblAlgn val="ctr"/>
        <c:lblOffset val="100"/>
      </c:catAx>
      <c:valAx>
        <c:axId val="73880704"/>
        <c:scaling>
          <c:orientation val="minMax"/>
        </c:scaling>
        <c:axPos val="l"/>
        <c:majorGridlines/>
        <c:numFmt formatCode="General" sourceLinked="1"/>
        <c:tickLblPos val="nextTo"/>
        <c:crossAx val="738543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сводники!$A$87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сводники!$B$86:$O$86</c:f>
              <c:strCache>
                <c:ptCount val="14"/>
                <c:pt idx="0">
                  <c:v>Президент РФ</c:v>
                </c:pt>
                <c:pt idx="1">
                  <c:v>Губернатор ХМАО - Югры</c:v>
                </c:pt>
                <c:pt idx="2">
                  <c:v>Зам. губернатора Н.Л.Западнова</c:v>
                </c:pt>
                <c:pt idx="3">
                  <c:v>Депутат Тюм. Обл.Думы Н.Л.Западнова</c:v>
                </c:pt>
                <c:pt idx="4">
                  <c:v>Председатель партии "Единая Россия" </c:v>
                </c:pt>
                <c:pt idx="5">
                  <c:v>МЗ РФ</c:v>
                </c:pt>
                <c:pt idx="6">
                  <c:v>Директор ДЗ ХМАО - Югры</c:v>
                </c:pt>
                <c:pt idx="7">
                  <c:v>Депутаты думы ХМАО- Югры </c:v>
                </c:pt>
                <c:pt idx="8">
                  <c:v>Внештатный стоматолог</c:v>
                </c:pt>
                <c:pt idx="9">
                  <c:v>Департамент социального развития</c:v>
                </c:pt>
                <c:pt idx="10">
                  <c:v>Федеральная служба по надзору в сфере здравоохранения</c:v>
                </c:pt>
                <c:pt idx="11">
                  <c:v>Прокуратура</c:v>
                </c:pt>
                <c:pt idx="12">
                  <c:v>Юграздравнадзор</c:v>
                </c:pt>
                <c:pt idx="13">
                  <c:v>Общественная палата</c:v>
                </c:pt>
              </c:strCache>
            </c:strRef>
          </c:cat>
          <c:val>
            <c:numRef>
              <c:f>сводники!$B$87:$O$87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сводники!$A$88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сводники!$B$86:$O$86</c:f>
              <c:strCache>
                <c:ptCount val="14"/>
                <c:pt idx="0">
                  <c:v>Президент РФ</c:v>
                </c:pt>
                <c:pt idx="1">
                  <c:v>Губернатор ХМАО - Югры</c:v>
                </c:pt>
                <c:pt idx="2">
                  <c:v>Зам. губернатора Н.Л.Западнова</c:v>
                </c:pt>
                <c:pt idx="3">
                  <c:v>Депутат Тюм. Обл.Думы Н.Л.Западнова</c:v>
                </c:pt>
                <c:pt idx="4">
                  <c:v>Председатель партии "Единая Россия" </c:v>
                </c:pt>
                <c:pt idx="5">
                  <c:v>МЗ РФ</c:v>
                </c:pt>
                <c:pt idx="6">
                  <c:v>Директор ДЗ ХМАО - Югры</c:v>
                </c:pt>
                <c:pt idx="7">
                  <c:v>Депутаты думы ХМАО- Югры </c:v>
                </c:pt>
                <c:pt idx="8">
                  <c:v>Внештатный стоматолог</c:v>
                </c:pt>
                <c:pt idx="9">
                  <c:v>Департамент социального развития</c:v>
                </c:pt>
                <c:pt idx="10">
                  <c:v>Федеральная служба по надзору в сфере здравоохранения</c:v>
                </c:pt>
                <c:pt idx="11">
                  <c:v>Прокуратура</c:v>
                </c:pt>
                <c:pt idx="12">
                  <c:v>Юграздравнадзор</c:v>
                </c:pt>
                <c:pt idx="13">
                  <c:v>Общественная палата</c:v>
                </c:pt>
              </c:strCache>
            </c:strRef>
          </c:cat>
          <c:val>
            <c:numRef>
              <c:f>сводники!$B$88:$O$88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сводники!$A$89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сводники!$B$86:$O$86</c:f>
              <c:strCache>
                <c:ptCount val="14"/>
                <c:pt idx="0">
                  <c:v>Президент РФ</c:v>
                </c:pt>
                <c:pt idx="1">
                  <c:v>Губернатор ХМАО - Югры</c:v>
                </c:pt>
                <c:pt idx="2">
                  <c:v>Зам. губернатора Н.Л.Западнова</c:v>
                </c:pt>
                <c:pt idx="3">
                  <c:v>Депутат Тюм. Обл.Думы Н.Л.Западнова</c:v>
                </c:pt>
                <c:pt idx="4">
                  <c:v>Председатель партии "Единая Россия" </c:v>
                </c:pt>
                <c:pt idx="5">
                  <c:v>МЗ РФ</c:v>
                </c:pt>
                <c:pt idx="6">
                  <c:v>Директор ДЗ ХМАО - Югры</c:v>
                </c:pt>
                <c:pt idx="7">
                  <c:v>Депутаты думы ХМАО- Югры </c:v>
                </c:pt>
                <c:pt idx="8">
                  <c:v>Внештатный стоматолог</c:v>
                </c:pt>
                <c:pt idx="9">
                  <c:v>Департамент социального развития</c:v>
                </c:pt>
                <c:pt idx="10">
                  <c:v>Федеральная служба по надзору в сфере здравоохранения</c:v>
                </c:pt>
                <c:pt idx="11">
                  <c:v>Прокуратура</c:v>
                </c:pt>
                <c:pt idx="12">
                  <c:v>Юграздравнадзор</c:v>
                </c:pt>
                <c:pt idx="13">
                  <c:v>Общественная палата</c:v>
                </c:pt>
              </c:strCache>
            </c:strRef>
          </c:cat>
          <c:val>
            <c:numRef>
              <c:f>сводники!$B$89:$O$89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сводники!$A$90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сводники!$B$86:$O$86</c:f>
              <c:strCache>
                <c:ptCount val="14"/>
                <c:pt idx="0">
                  <c:v>Президент РФ</c:v>
                </c:pt>
                <c:pt idx="1">
                  <c:v>Губернатор ХМАО - Югры</c:v>
                </c:pt>
                <c:pt idx="2">
                  <c:v>Зам. губернатора Н.Л.Западнова</c:v>
                </c:pt>
                <c:pt idx="3">
                  <c:v>Депутат Тюм. Обл.Думы Н.Л.Западнова</c:v>
                </c:pt>
                <c:pt idx="4">
                  <c:v>Председатель партии "Единая Россия" </c:v>
                </c:pt>
                <c:pt idx="5">
                  <c:v>МЗ РФ</c:v>
                </c:pt>
                <c:pt idx="6">
                  <c:v>Директор ДЗ ХМАО - Югры</c:v>
                </c:pt>
                <c:pt idx="7">
                  <c:v>Депутаты думы ХМАО- Югры </c:v>
                </c:pt>
                <c:pt idx="8">
                  <c:v>Внештатный стоматолог</c:v>
                </c:pt>
                <c:pt idx="9">
                  <c:v>Департамент социального развития</c:v>
                </c:pt>
                <c:pt idx="10">
                  <c:v>Федеральная служба по надзору в сфере здравоохранения</c:v>
                </c:pt>
                <c:pt idx="11">
                  <c:v>Прокуратура</c:v>
                </c:pt>
                <c:pt idx="12">
                  <c:v>Юграздравнадзор</c:v>
                </c:pt>
                <c:pt idx="13">
                  <c:v>Общественная палата</c:v>
                </c:pt>
              </c:strCache>
            </c:strRef>
          </c:cat>
          <c:val>
            <c:numRef>
              <c:f>сводники!$B$90:$O$90</c:f>
              <c:numCache>
                <c:formatCode>General</c:formatCode>
                <c:ptCount val="14"/>
                <c:pt idx="0">
                  <c:v>2</c:v>
                </c:pt>
                <c:pt idx="1">
                  <c:v>9</c:v>
                </c:pt>
                <c:pt idx="5">
                  <c:v>2</c:v>
                </c:pt>
                <c:pt idx="6">
                  <c:v>14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/>
        <c:shape val="pyramid"/>
        <c:axId val="72943872"/>
        <c:axId val="72962048"/>
        <c:axId val="0"/>
      </c:bar3DChart>
      <c:catAx>
        <c:axId val="72943872"/>
        <c:scaling>
          <c:orientation val="minMax"/>
        </c:scaling>
        <c:axPos val="b"/>
        <c:tickLblPos val="nextTo"/>
        <c:crossAx val="72962048"/>
        <c:crosses val="autoZero"/>
        <c:auto val="1"/>
        <c:lblAlgn val="ctr"/>
        <c:lblOffset val="100"/>
      </c:catAx>
      <c:valAx>
        <c:axId val="72962048"/>
        <c:scaling>
          <c:orientation val="minMax"/>
        </c:scaling>
        <c:axPos val="l"/>
        <c:majorGridlines/>
        <c:numFmt formatCode="General" sourceLinked="1"/>
        <c:tickLblPos val="nextTo"/>
        <c:crossAx val="7294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12383663522367"/>
          <c:y val="0.79850570153026912"/>
          <c:w val="0.24004382768222349"/>
          <c:h val="0.16935024070139582"/>
        </c:manualLayout>
      </c:layout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33461262240703432"/>
          <c:y val="0.12479759647080213"/>
          <c:w val="0.66538737759296551"/>
          <c:h val="0.57888426257217362"/>
        </c:manualLayout>
      </c:layout>
      <c:pie3DChart>
        <c:varyColors val="1"/>
        <c:ser>
          <c:idx val="0"/>
          <c:order val="0"/>
          <c:explosion val="25"/>
          <c:dLbls>
            <c:dLbl>
              <c:idx val="6"/>
              <c:layout/>
              <c:showVal val="1"/>
              <c:showPercent val="1"/>
            </c:dLbl>
            <c:showPercent val="1"/>
          </c:dLbls>
          <c:cat>
            <c:strRef>
              <c:f>сводники!$B$42:$J$42</c:f>
              <c:strCache>
                <c:ptCount val="9"/>
                <c:pt idx="0">
                  <c:v>Президенту РФ</c:v>
                </c:pt>
                <c:pt idx="1">
                  <c:v>Губернатору</c:v>
                </c:pt>
                <c:pt idx="2">
                  <c:v>Зам. губернатора Н.Л.Западновой</c:v>
                </c:pt>
                <c:pt idx="3">
                  <c:v>Депутату Тюм. Обл.Думы Н.Л.Западновой</c:v>
                </c:pt>
                <c:pt idx="4">
                  <c:v>Председателю партии "Единая Россия" Д.А.Медведеву</c:v>
                </c:pt>
                <c:pt idx="5">
                  <c:v>МЗ РФ</c:v>
                </c:pt>
                <c:pt idx="6">
                  <c:v>Директору ДЗ ХМАО - Югры</c:v>
                </c:pt>
                <c:pt idx="7">
                  <c:v>Депутату думы ХМАО- Югры </c:v>
                </c:pt>
                <c:pt idx="8">
                  <c:v>Внештатному стоматологу</c:v>
                </c:pt>
              </c:strCache>
            </c:strRef>
          </c:cat>
          <c:val>
            <c:numRef>
              <c:f>сводники!$B$43:$J$43</c:f>
              <c:numCache>
                <c:formatCode>General</c:formatCode>
                <c:ptCount val="9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18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dLbls/>
      </c:pie3DChart>
    </c:plotArea>
    <c:legend>
      <c:legendPos val="l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BA623-8451-47BE-9B4A-5FAB8D9D2E5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0E74-B50A-4903-9093-DF64852ED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82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94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9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82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78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93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2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49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9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39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35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98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58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chart" Target="../charts/chart9.xml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chart" Target="../charts/chart10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Д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117" y="116632"/>
            <a:ext cx="2171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832" y="2509470"/>
            <a:ext cx="5184576" cy="44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кар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6" y="2833099"/>
            <a:ext cx="5708832" cy="37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064896" cy="33843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работы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обращениями граждан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вопросам организации работы стоматологической службы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ХМАО – Югры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2010 – 10 месяцев 2013 года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4427984" cy="129614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по ОМР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 ХМАО – Югры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«Ханты-Мансийская клиническая стоматологическая поликлиника»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Ю.А.Рецлова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3829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5157192"/>
            <a:ext cx="4330824" cy="968971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И.Е.Репин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«Запорожские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казаки пишут письмо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турецкому»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694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96378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Адрессаты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 динамике за 2010 – 10 месяцев 2013 года)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90059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279587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Д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4223928" cy="32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западн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240" y="4221088"/>
            <a:ext cx="3019598" cy="19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067128" cy="675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адрессатов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2010 - 2012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медвед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479715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1560" y="980728"/>
            <a:ext cx="878497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                              50%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22,2%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8%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   </a:t>
            </a:r>
            <a:r>
              <a:rPr lang="ru-RU" b="1" dirty="0" smtClean="0"/>
              <a:t>2,8</a:t>
            </a:r>
            <a:r>
              <a:rPr lang="ru-RU" b="1" dirty="0"/>
              <a:t>%           </a:t>
            </a:r>
            <a:r>
              <a:rPr lang="ru-RU" b="1" dirty="0" smtClean="0"/>
              <a:t>  5,6%</a:t>
            </a:r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депут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1248054" cy="10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комар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576" y="2941424"/>
            <a:ext cx="3036993" cy="21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пути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1023471" cy="8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вал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004" y="4388127"/>
            <a:ext cx="929408" cy="13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мз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653" y="5733256"/>
            <a:ext cx="1702405" cy="6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4985221"/>
              </p:ext>
            </p:extLst>
          </p:nvPr>
        </p:nvGraphicFramePr>
        <p:xfrm>
          <a:off x="-92984" y="260648"/>
          <a:ext cx="50405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2131694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vigoda.ru/img/offer/pictures/058/368/emblema_minzdravsocrazvitiya-600x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97152"/>
            <a:ext cx="1510198" cy="1656184"/>
          </a:xfrm>
          <a:prstGeom prst="rect">
            <a:avLst/>
          </a:prstGeom>
          <a:noFill/>
        </p:spPr>
      </p:pic>
      <p:pic>
        <p:nvPicPr>
          <p:cNvPr id="10" name="Picture 5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Д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9850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адрессатов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2013 года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40%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26%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8%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5%</a:t>
            </a:r>
          </a:p>
          <a:p>
            <a:pPr>
              <a:buNone/>
            </a:pPr>
            <a:r>
              <a:rPr lang="ru-RU" dirty="0" smtClean="0"/>
              <a:t>          3%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88641"/>
          <a:ext cx="4283968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://www.myrossosh.ru/uploads/posts/2012-01/1326446795_full_prokuraturair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702032"/>
            <a:ext cx="792088" cy="939944"/>
          </a:xfrm>
          <a:prstGeom prst="rect">
            <a:avLst/>
          </a:prstGeom>
          <a:noFill/>
        </p:spPr>
      </p:pic>
      <p:pic>
        <p:nvPicPr>
          <p:cNvPr id="7" name="Picture 7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пути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138846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комаро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730959" cy="19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вал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1367092" cy="20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ulapressa.ru/wp-content/uploads/2012/08/1312461010-300x2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798062"/>
            <a:ext cx="1008112" cy="746003"/>
          </a:xfrm>
          <a:prstGeom prst="rect">
            <a:avLst/>
          </a:prstGeom>
          <a:noFill/>
        </p:spPr>
      </p:pic>
      <p:pic>
        <p:nvPicPr>
          <p:cNvPr id="1032" name="Picture 8" descr="http://ugrainform.ru/upload/medialibrary/936/936b365c5c6fcd30daed6fae52e0a3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725144"/>
            <a:ext cx="783087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обращений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8424936" cy="580526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2011                                     2012                          2013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2606602"/>
              </p:ext>
            </p:extLst>
          </p:nvPr>
        </p:nvGraphicFramePr>
        <p:xfrm>
          <a:off x="251520" y="332656"/>
          <a:ext cx="33123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8006139"/>
              </p:ext>
            </p:extLst>
          </p:nvPr>
        </p:nvGraphicFramePr>
        <p:xfrm>
          <a:off x="3203848" y="1628800"/>
          <a:ext cx="252028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652120" y="1052736"/>
          <a:ext cx="3491880" cy="58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обращениями граждан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365105"/>
            <a:ext cx="4040188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Выезд на территорию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437112"/>
            <a:ext cx="4041775" cy="158417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Запрос документов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последующим его анализом и подготовкой проекта ответа заявителю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запрос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26768" cy="28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выез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59157" cy="28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2087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задуматьс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624736" cy="41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Обращение граждан – повод задуматься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66435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круглый ст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524637" cy="18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4624"/>
            <a:ext cx="3466728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 проблем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слышать друг дру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559255" cy="18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гасить конфлик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44208" y="1412776"/>
            <a:ext cx="2300292" cy="12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пролем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пишу письм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400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гнутая влево стрелка 11"/>
          <p:cNvSpPr/>
          <p:nvPr/>
        </p:nvSpPr>
        <p:spPr>
          <a:xfrm rot="3499799" flipH="1">
            <a:off x="3302919" y="1830682"/>
            <a:ext cx="796705" cy="11839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250115" flipV="1">
            <a:off x="4655566" y="2028542"/>
            <a:ext cx="1313904" cy="698805"/>
          </a:xfrm>
          <a:prstGeom prst="curved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http://www.evz.ro/typo3temp/pics/Meserii_315bfef42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941168"/>
            <a:ext cx="2829000" cy="2121750"/>
          </a:xfrm>
          <a:prstGeom prst="rect">
            <a:avLst/>
          </a:prstGeom>
          <a:noFill/>
        </p:spPr>
      </p:pic>
      <p:pic>
        <p:nvPicPr>
          <p:cNvPr id="3076" name="Picture 4" descr="http://www.posterlux.ru/new/4/big/dlya_ofisa_komputeri_gadjeti_svyaz/posterlux-dlya_ofisa_komputeri_gadjeti_svyaz-os400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913784"/>
            <a:ext cx="2481977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98186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ntimansa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56792"/>
            <a:ext cx="7096783" cy="50174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7904" y="620688"/>
            <a:ext cx="503998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415" y="404664"/>
            <a:ext cx="2170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6958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ст.33. Конституция Российской Федерации от 12.12.1993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Федеральный закон от 02.05.2006 года №59-ФЗ «О порядке рассмотрения обращений граждан  Российской Федерации;</a:t>
            </a:r>
          </a:p>
        </p:txBody>
      </p:sp>
      <p:pic>
        <p:nvPicPr>
          <p:cNvPr id="31746" name="Picture 2" descr="http://www.utec-rb.ru/upload/medialibrary/f52/f52c76ad16cf0362717646a1108856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76116"/>
            <a:ext cx="2770413" cy="21932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85007">
            <a:off x="6340417" y="171102"/>
            <a:ext cx="2952654" cy="24253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048672" cy="17862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Обращения граждан  по вопросам работы стоматологической службы автономного округа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динамике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2010 – 10 месяцев 2013 г.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2348880"/>
          <a:ext cx="8507288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912591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2821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роста обращений граждан по вопросам здравоохранения ХМАО – Югры в целом и стоматологической службы округа за 2010 -  10 месяцев 2013г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809781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ntimansa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1"/>
            <a:ext cx="5436096" cy="3618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18457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География обращений в динамике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2010 - 10 месяцев 2013 года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779673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обращения граждан на 10000 населения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динамике за 2010 – 10 месяцев 2013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312025"/>
              </p:ext>
            </p:extLst>
          </p:nvPr>
        </p:nvGraphicFramePr>
        <p:xfrm>
          <a:off x="107504" y="1196752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613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Обоснованность обращений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динамике за 2010 – 10 месяцев 2013 года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Стоматологическая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ХМАО - Югры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60793956"/>
              </p:ext>
            </p:extLst>
          </p:nvPr>
        </p:nvGraphicFramePr>
        <p:xfrm>
          <a:off x="4427984" y="2348880"/>
          <a:ext cx="47160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00829330"/>
              </p:ext>
            </p:extLst>
          </p:nvPr>
        </p:nvGraphicFramePr>
        <p:xfrm>
          <a:off x="179512" y="2174874"/>
          <a:ext cx="4317876" cy="449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4014210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Обоснованность обращений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динамике за 2010 – 10 месяцев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147050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вним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036831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4144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MD\Окружные Конференции,  чемпионаты, совещания\совещание главных врачей\5. совещание главных врачей декабрь 2012\доклады\работа с обращениями граждан\пишу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057128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Повторные обращения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844824"/>
            <a:ext cx="6192688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2013 году не зарегистрировано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087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206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Анализ работы  с обращениями граждан  по вопросам организации работы стоматологической службы  ХМАО – Югры  за 2010 – 10 месяцев 2013 года</vt:lpstr>
      <vt:lpstr>Нормативная база</vt:lpstr>
      <vt:lpstr>Обращения граждан  по вопросам работы стоматологической службы автономного округа в динамике  за 2010 – 10 месяцев 2013 г.</vt:lpstr>
      <vt:lpstr>Сравнительный анализ роста обращений граждан по вопросам здравоохранения ХМАО – Югры в целом и стоматологической службы округа за 2010 -  10 месяцев 2013г  </vt:lpstr>
      <vt:lpstr>География обращений в динамике  за 2010 - 10 месяцев 2013 года</vt:lpstr>
      <vt:lpstr>Динамика обращения граждан на 10000 населения  в динамике за 2010 – 10 месяцев 2013</vt:lpstr>
      <vt:lpstr>Обоснованность обращений  в динамике за 2010 – 10 месяцев 2013 года</vt:lpstr>
      <vt:lpstr>Обоснованность обращений  в динамике за 2010 – 10 месяцев 2013 года</vt:lpstr>
      <vt:lpstr>Повторные обращения</vt:lpstr>
      <vt:lpstr>Слайд 10</vt:lpstr>
      <vt:lpstr>Адрессаты  (в динамике за 2010 – 10 месяцев 2013 года)</vt:lpstr>
      <vt:lpstr>Рейтинг адрессатов 2010 - 2012 </vt:lpstr>
      <vt:lpstr>Рейтинг адрессатов 2013 года</vt:lpstr>
      <vt:lpstr>Темы обращений</vt:lpstr>
      <vt:lpstr>Формы работы с обращениями граждан</vt:lpstr>
      <vt:lpstr>Обращение граждан – повод задуматься</vt:lpstr>
      <vt:lpstr>ВАРИАНТЫ решения проблем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Обращения граждан  по вопросам работы стоматологической службы автономного округа  в динамике за 2010 – 10 месяцев 2012 г.</dc:title>
  <dc:creator>Рецлова Ю. А.</dc:creator>
  <cp:lastModifiedBy>Sergey</cp:lastModifiedBy>
  <cp:revision>50</cp:revision>
  <dcterms:created xsi:type="dcterms:W3CDTF">2012-11-15T05:02:20Z</dcterms:created>
  <dcterms:modified xsi:type="dcterms:W3CDTF">2013-11-21T02:21:38Z</dcterms:modified>
</cp:coreProperties>
</file>